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64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E80F-50B5-4278-A82F-5752D036DC9E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68D2-1971-4942-9FD5-5E98AC7A6F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926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E80F-50B5-4278-A82F-5752D036DC9E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68D2-1971-4942-9FD5-5E98AC7A6F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99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E80F-50B5-4278-A82F-5752D036DC9E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68D2-1971-4942-9FD5-5E98AC7A6F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06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E80F-50B5-4278-A82F-5752D036DC9E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68D2-1971-4942-9FD5-5E98AC7A6F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863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E80F-50B5-4278-A82F-5752D036DC9E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68D2-1971-4942-9FD5-5E98AC7A6F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44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E80F-50B5-4278-A82F-5752D036DC9E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68D2-1971-4942-9FD5-5E98AC7A6F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87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E80F-50B5-4278-A82F-5752D036DC9E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68D2-1971-4942-9FD5-5E98AC7A6F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593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E80F-50B5-4278-A82F-5752D036DC9E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68D2-1971-4942-9FD5-5E98AC7A6F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833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E80F-50B5-4278-A82F-5752D036DC9E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68D2-1971-4942-9FD5-5E98AC7A6F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20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E80F-50B5-4278-A82F-5752D036DC9E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68D2-1971-4942-9FD5-5E98AC7A6F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771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E80F-50B5-4278-A82F-5752D036DC9E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68D2-1971-4942-9FD5-5E98AC7A6F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481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0E80F-50B5-4278-A82F-5752D036DC9E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D68D2-1971-4942-9FD5-5E98AC7A6F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086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CF8099B-B582-44E6-B246-B543FCB67D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75980"/>
            <a:ext cx="11366719" cy="659044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6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ИПОТЕКА</a:t>
            </a:r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становится</a:t>
            </a:r>
            <a:r>
              <a:rPr lang="ru-RU" sz="6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4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доступнее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0384A4D-02EA-4E56-89B0-7D2255BE7D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5429" y="4858286"/>
            <a:ext cx="4813753" cy="1890321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Сельская ипотека 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500" b="1" dirty="0">
                <a:latin typeface="Arial" panose="020B0604020202020204" pitchFamily="34" charset="0"/>
                <a:cs typeface="Arial" panose="020B0604020202020204" pitchFamily="34" charset="0"/>
              </a:rPr>
              <a:t>для покупки квартиры на первичном/вторичном рынке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500" b="1" dirty="0">
                <a:latin typeface="Arial" panose="020B0604020202020204" pitchFamily="34" charset="0"/>
                <a:cs typeface="Arial" panose="020B0604020202020204" pitchFamily="34" charset="0"/>
              </a:rPr>
              <a:t>для строительства дома (покупки земли для строительства) по договору подряда</a:t>
            </a:r>
          </a:p>
          <a:p>
            <a:pPr algn="l"/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Только на сельской территории (агломерации)</a:t>
            </a:r>
          </a:p>
          <a:p>
            <a:pPr algn="l"/>
            <a:endParaRPr lang="ru-RU" sz="15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C90BF18-C4EC-4BFF-8A97-C3C7530B4DB4}"/>
              </a:ext>
            </a:extLst>
          </p:cNvPr>
          <p:cNvSpPr txBox="1"/>
          <p:nvPr/>
        </p:nvSpPr>
        <p:spPr>
          <a:xfrm>
            <a:off x="429767" y="130807"/>
            <a:ext cx="11630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Государственная поддержка                                       Обращаться в кредитные организации</a:t>
            </a: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xmlns="" id="{E158DDB6-F7E6-4AD4-A4D4-C6D2F8E8CB8B}"/>
              </a:ext>
            </a:extLst>
          </p:cNvPr>
          <p:cNvCxnSpPr>
            <a:cxnSpLocks/>
          </p:cNvCxnSpPr>
          <p:nvPr/>
        </p:nvCxnSpPr>
        <p:spPr>
          <a:xfrm flipH="1">
            <a:off x="0" y="4392329"/>
            <a:ext cx="12192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33C8FBCB-37CF-43F4-B2E1-2D8216A5490E}"/>
              </a:ext>
            </a:extLst>
          </p:cNvPr>
          <p:cNvCxnSpPr>
            <a:cxnSpLocks/>
          </p:cNvCxnSpPr>
          <p:nvPr/>
        </p:nvCxnSpPr>
        <p:spPr>
          <a:xfrm flipH="1">
            <a:off x="0" y="1810513"/>
            <a:ext cx="121920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Блок-схема: узел 3">
            <a:extLst>
              <a:ext uri="{FF2B5EF4-FFF2-40B4-BE49-F238E27FC236}">
                <a16:creationId xmlns:a16="http://schemas.microsoft.com/office/drawing/2014/main" xmlns="" id="{8E6F6E79-5804-4392-8495-D39F7B80D516}"/>
              </a:ext>
            </a:extLst>
          </p:cNvPr>
          <p:cNvSpPr/>
          <p:nvPr/>
        </p:nvSpPr>
        <p:spPr>
          <a:xfrm>
            <a:off x="826652" y="1573651"/>
            <a:ext cx="771142" cy="6214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 6,5 </a:t>
            </a:r>
            <a:r>
              <a:rPr lang="ru-RU" b="1" dirty="0"/>
              <a:t>%</a:t>
            </a:r>
          </a:p>
        </p:txBody>
      </p:sp>
      <p:sp>
        <p:nvSpPr>
          <p:cNvPr id="13" name="Блок-схема: узел 12">
            <a:extLst>
              <a:ext uri="{FF2B5EF4-FFF2-40B4-BE49-F238E27FC236}">
                <a16:creationId xmlns:a16="http://schemas.microsoft.com/office/drawing/2014/main" xmlns="" id="{CFB5C825-D3AD-408E-96C4-04A123BCF4B7}"/>
              </a:ext>
            </a:extLst>
          </p:cNvPr>
          <p:cNvSpPr/>
          <p:nvPr/>
        </p:nvSpPr>
        <p:spPr>
          <a:xfrm>
            <a:off x="5914645" y="1544178"/>
            <a:ext cx="771142" cy="6214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6 %</a:t>
            </a:r>
          </a:p>
        </p:txBody>
      </p:sp>
      <p:sp>
        <p:nvSpPr>
          <p:cNvPr id="14" name="Подзаголовок 2">
            <a:extLst>
              <a:ext uri="{FF2B5EF4-FFF2-40B4-BE49-F238E27FC236}">
                <a16:creationId xmlns:a16="http://schemas.microsoft.com/office/drawing/2014/main" xmlns="" id="{D1C36EDA-A5EB-47F8-94ED-959505B7FC57}"/>
              </a:ext>
            </a:extLst>
          </p:cNvPr>
          <p:cNvSpPr txBox="1">
            <a:spLocks/>
          </p:cNvSpPr>
          <p:nvPr/>
        </p:nvSpPr>
        <p:spPr>
          <a:xfrm>
            <a:off x="5914645" y="2350939"/>
            <a:ext cx="5135157" cy="1890321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5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Семейная ипотека 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3800" b="1" dirty="0">
                <a:latin typeface="Arial" panose="020B0604020202020204" pitchFamily="34" charset="0"/>
                <a:cs typeface="Arial" panose="020B0604020202020204" pitchFamily="34" charset="0"/>
              </a:rPr>
              <a:t>для покупки жилья семьям с детьми</a:t>
            </a:r>
          </a:p>
          <a:p>
            <a:pPr marL="285750" indent="-285750" algn="l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3800" b="1" dirty="0">
                <a:latin typeface="Arial" panose="020B0604020202020204" pitchFamily="34" charset="0"/>
                <a:cs typeface="Arial" panose="020B0604020202020204" pitchFamily="34" charset="0"/>
              </a:rPr>
              <a:t>сроки рождения второго и последующих детей с 01.01.2018 по 31.12.2022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ru-RU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3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Только на </a:t>
            </a:r>
            <a:r>
              <a:rPr lang="ru-RU" sz="3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первичном рынке </a:t>
            </a:r>
            <a:r>
              <a:rPr lang="ru-RU" sz="3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жилья</a:t>
            </a:r>
          </a:p>
          <a:p>
            <a:pPr algn="l"/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Блок-схема: узел 14">
            <a:extLst>
              <a:ext uri="{FF2B5EF4-FFF2-40B4-BE49-F238E27FC236}">
                <a16:creationId xmlns:a16="http://schemas.microsoft.com/office/drawing/2014/main" xmlns="" id="{275A5864-D200-41FA-BA6B-3C6A40E47859}"/>
              </a:ext>
            </a:extLst>
          </p:cNvPr>
          <p:cNvSpPr/>
          <p:nvPr/>
        </p:nvSpPr>
        <p:spPr>
          <a:xfrm>
            <a:off x="826652" y="4186434"/>
            <a:ext cx="771142" cy="6214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до 3 </a:t>
            </a:r>
            <a:r>
              <a:rPr lang="ru-RU" b="1" dirty="0"/>
              <a:t>%</a:t>
            </a:r>
          </a:p>
        </p:txBody>
      </p:sp>
      <p:sp>
        <p:nvSpPr>
          <p:cNvPr id="16" name="Подзаголовок 2">
            <a:extLst>
              <a:ext uri="{FF2B5EF4-FFF2-40B4-BE49-F238E27FC236}">
                <a16:creationId xmlns:a16="http://schemas.microsoft.com/office/drawing/2014/main" xmlns="" id="{2EC4D282-E26D-47A8-9D84-E42DD92E84A7}"/>
              </a:ext>
            </a:extLst>
          </p:cNvPr>
          <p:cNvSpPr txBox="1">
            <a:spLocks/>
          </p:cNvSpPr>
          <p:nvPr/>
        </p:nvSpPr>
        <p:spPr>
          <a:xfrm>
            <a:off x="826652" y="2350939"/>
            <a:ext cx="4813753" cy="1890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Ипотека под 6,5%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500" b="1" dirty="0">
                <a:latin typeface="Arial" panose="020B0604020202020204" pitchFamily="34" charset="0"/>
                <a:cs typeface="Arial" panose="020B0604020202020204" pitchFamily="34" charset="0"/>
              </a:rPr>
              <a:t>для покупки жилья на первичном рынке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размер кредита</a:t>
            </a:r>
            <a:r>
              <a:rPr lang="ru-RU" sz="1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 6 млн</a:t>
            </a:r>
            <a:r>
              <a:rPr lang="ru-RU" sz="1500" b="1" dirty="0">
                <a:latin typeface="Arial" panose="020B0604020202020204" pitchFamily="34" charset="0"/>
                <a:cs typeface="Arial" panose="020B0604020202020204" pitchFamily="34" charset="0"/>
              </a:rPr>
              <a:t>. рублей</a:t>
            </a:r>
          </a:p>
          <a:p>
            <a:pPr algn="l"/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Только до 1 ноября 2020 года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одзаголовок 2">
            <a:extLst>
              <a:ext uri="{FF2B5EF4-FFF2-40B4-BE49-F238E27FC236}">
                <a16:creationId xmlns:a16="http://schemas.microsoft.com/office/drawing/2014/main" xmlns="" id="{A01FA5E4-F869-4224-8792-40128F922260}"/>
              </a:ext>
            </a:extLst>
          </p:cNvPr>
          <p:cNvSpPr txBox="1">
            <a:spLocks/>
          </p:cNvSpPr>
          <p:nvPr/>
        </p:nvSpPr>
        <p:spPr>
          <a:xfrm>
            <a:off x="5837642" y="4858286"/>
            <a:ext cx="6078433" cy="176760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450 тысяч рублей многодетным семьям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на погашение действующей ипотеки (первичный/вторичный рынок)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сроки рождения третьего и последующих детей с 01.01.2019 по 31.12.2022</a:t>
            </a:r>
          </a:p>
          <a:p>
            <a:pPr algn="l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Только однократно в отношении одного ипотечного кредита</a:t>
            </a:r>
          </a:p>
          <a:p>
            <a:pPr algn="l"/>
            <a:endParaRPr lang="ru-RU" sz="15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Блок-схема: узел 17">
            <a:extLst>
              <a:ext uri="{FF2B5EF4-FFF2-40B4-BE49-F238E27FC236}">
                <a16:creationId xmlns:a16="http://schemas.microsoft.com/office/drawing/2014/main" xmlns="" id="{466AE0E9-4FD6-41C5-AFD2-2352F59A70D5}"/>
              </a:ext>
            </a:extLst>
          </p:cNvPr>
          <p:cNvSpPr/>
          <p:nvPr/>
        </p:nvSpPr>
        <p:spPr>
          <a:xfrm>
            <a:off x="5914645" y="4160260"/>
            <a:ext cx="771142" cy="6214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74C4B0D7-A91F-49ED-AD8B-6FA20171553C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961380" y="4125372"/>
            <a:ext cx="691200" cy="691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83312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120</Words>
  <Application>Microsoft Office PowerPoint</Application>
  <PresentationFormat>Произвольный</PresentationFormat>
  <Paragraphs>22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ИПОТЕКА становится доступнее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ИПОТЕКА</dc:title>
  <dc:creator>ADMIN</dc:creator>
  <cp:lastModifiedBy>Силукова Алла Андреевна</cp:lastModifiedBy>
  <cp:revision>11</cp:revision>
  <dcterms:created xsi:type="dcterms:W3CDTF">2020-04-25T08:22:01Z</dcterms:created>
  <dcterms:modified xsi:type="dcterms:W3CDTF">2020-07-16T08:52:16Z</dcterms:modified>
</cp:coreProperties>
</file>